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2E9AE41-D508-4CD6-889B-59124B60EAB2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DE8A86-CF0E-41E4-8743-20D7C4FA7E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392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E8A86-CF0E-41E4-8743-20D7C4FA7EB6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59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85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20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21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589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82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22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60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73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34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378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2788-E25B-47F8-9564-7D7BBA11F09A}" type="datetimeFigureOut">
              <a:rPr lang="he-IL" smtClean="0"/>
              <a:t>י"א/ניסן/תש"פ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9D4B-9C1F-499F-9D60-4BB54EA436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292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bag.cet.ac.il/%D7%94%D7%A1%D7%98%D7%95%D7%93%D7%99%D7%95-%D7%A9%D7%9C%D7%9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o.cet.ac.il/player/?document=cfd6bd6d-4e68-43f4-89fd-3c54ffa4577c&amp;language=h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161490" cy="1946647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</a:rPr>
              <a:t>הנחיות להכנת יחידת </a:t>
            </a:r>
            <a:r>
              <a:rPr lang="he-IL" sz="3600" b="1" dirty="0" smtClean="0">
                <a:solidFill>
                  <a:schemeClr val="bg1"/>
                </a:solidFill>
              </a:rPr>
              <a:t>לימוד</a:t>
            </a:r>
            <a:r>
              <a:rPr lang="he-IL" sz="3600" b="1" dirty="0" smtClean="0">
                <a:solidFill>
                  <a:schemeClr val="bg1"/>
                </a:solidFill>
              </a:rPr>
              <a:t/>
            </a:r>
            <a:br>
              <a:rPr lang="he-IL" sz="3600" b="1" dirty="0" smtClean="0">
                <a:solidFill>
                  <a:schemeClr val="bg1"/>
                </a:solidFill>
              </a:rPr>
            </a:br>
            <a:r>
              <a:rPr lang="he-IL" sz="3600" b="1" dirty="0" smtClean="0">
                <a:solidFill>
                  <a:schemeClr val="bg1"/>
                </a:solidFill>
              </a:rPr>
              <a:t>ב"סטודיו שלי</a:t>
            </a:r>
            <a:r>
              <a:rPr lang="he-IL" sz="3600" b="1" dirty="0" smtClean="0">
                <a:solidFill>
                  <a:schemeClr val="bg1"/>
                </a:solidFill>
              </a:rPr>
              <a:t>"</a:t>
            </a:r>
            <a:r>
              <a:rPr lang="he-IL" sz="3600" b="1" dirty="0" smtClean="0">
                <a:solidFill>
                  <a:schemeClr val="bg1"/>
                </a:solidFill>
              </a:rPr>
              <a:t/>
            </a:r>
            <a:br>
              <a:rPr lang="he-IL" sz="3600" b="1" dirty="0" smtClean="0">
                <a:solidFill>
                  <a:schemeClr val="bg1"/>
                </a:solidFill>
              </a:rPr>
            </a:br>
            <a:r>
              <a:rPr lang="he-IL" sz="3600" b="1" dirty="0" smtClean="0">
                <a:solidFill>
                  <a:schemeClr val="bg1"/>
                </a:solidFill>
              </a:rPr>
              <a:t>ויחידה </a:t>
            </a:r>
            <a:r>
              <a:rPr lang="he-IL" sz="3600" b="1" dirty="0" smtClean="0">
                <a:solidFill>
                  <a:srgbClr val="FF0000"/>
                </a:solidFill>
              </a:rPr>
              <a:t>א</a:t>
            </a:r>
            <a:r>
              <a:rPr lang="he-IL" sz="3600" b="1" dirty="0" smtClean="0">
                <a:solidFill>
                  <a:srgbClr val="FFC000"/>
                </a:solidFill>
              </a:rPr>
              <a:t>ב</a:t>
            </a:r>
            <a:r>
              <a:rPr lang="he-IL" sz="3600" b="1" dirty="0" smtClean="0">
                <a:solidFill>
                  <a:srgbClr val="FF6600"/>
                </a:solidFill>
              </a:rPr>
              <a:t>י</a:t>
            </a:r>
            <a:r>
              <a:rPr lang="he-IL" sz="3600" b="1" dirty="0" smtClean="0">
                <a:solidFill>
                  <a:srgbClr val="FFC000"/>
                </a:solidFill>
              </a:rPr>
              <a:t>ב</a:t>
            </a:r>
            <a:r>
              <a:rPr lang="he-IL" sz="3600" b="1" dirty="0" smtClean="0">
                <a:solidFill>
                  <a:srgbClr val="FFFF00"/>
                </a:solidFill>
              </a:rPr>
              <a:t>י</a:t>
            </a:r>
            <a:r>
              <a:rPr lang="he-IL" sz="3600" b="1" dirty="0" smtClean="0">
                <a:solidFill>
                  <a:schemeClr val="accent6">
                    <a:lumMod val="75000"/>
                  </a:schemeClr>
                </a:solidFill>
              </a:rPr>
              <a:t>ת</a:t>
            </a:r>
            <a:r>
              <a:rPr lang="he-IL" sz="3600" b="1" dirty="0" smtClean="0">
                <a:solidFill>
                  <a:schemeClr val="bg1"/>
                </a:solidFill>
              </a:rPr>
              <a:t> לדוגמה</a:t>
            </a:r>
            <a:endParaRPr lang="he-IL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1632" y="2420888"/>
            <a:ext cx="453650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/>
              <a:t>הסדנה לחינוך יסודי ועל יסודי, </a:t>
            </a:r>
          </a:p>
          <a:p>
            <a:pPr algn="ctr"/>
            <a:r>
              <a:rPr lang="he-IL" sz="2000" b="1" dirty="0" smtClean="0"/>
              <a:t>המכללה האקדמית לחינוך על שם דוד ילין</a:t>
            </a:r>
            <a:endParaRPr lang="he-IL" sz="2000" b="1" dirty="0"/>
          </a:p>
        </p:txBody>
      </p:sp>
      <p:pic>
        <p:nvPicPr>
          <p:cNvPr id="2050" name="Picture 2" descr="קובץ:Rodin TheThinker.jpg – ויקיפדי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46645"/>
            <a:ext cx="2304255" cy="28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7" y="6165304"/>
            <a:ext cx="2304256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dirty="0" smtClean="0"/>
              <a:t>אוגוסט רודן, האדם החושב, ויקיפדיה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9349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738799" cy="1143000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</a:rPr>
              <a:t>יתרונות "הסטודיו שלי"* </a:t>
            </a:r>
            <a:br>
              <a:rPr lang="he-IL" sz="3200" b="1" dirty="0" smtClean="0">
                <a:solidFill>
                  <a:schemeClr val="bg1"/>
                </a:solidFill>
              </a:rPr>
            </a:br>
            <a:r>
              <a:rPr lang="he-IL" sz="3200" b="1" dirty="0" smtClean="0">
                <a:solidFill>
                  <a:schemeClr val="bg1"/>
                </a:solidFill>
              </a:rPr>
              <a:t>אופק - מט"ח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566981"/>
            <a:ext cx="843528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>
                <a:hlinkClick r:id="rId2"/>
              </a:rPr>
              <a:t>הסטודיו שלי </a:t>
            </a:r>
            <a:r>
              <a:rPr lang="he-IL" sz="2400" dirty="0" smtClean="0"/>
              <a:t>כולל מגוון כלים פשוטים להפעלה.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המראה של התוצר אסטטי.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הפלטפורמה מזמנת גיוון, כגון שאלות רב ברירה, התאמה בין תמונה לבין הגדרה, יצירת רצף ועוד.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5" name="תמונה 4"/>
          <p:cNvPicPr/>
          <p:nvPr/>
        </p:nvPicPr>
        <p:blipFill rotWithShape="1">
          <a:blip r:embed="rId3"/>
          <a:srcRect t="9325" b="3537"/>
          <a:stretch/>
        </p:blipFill>
        <p:spPr bwMode="auto">
          <a:xfrm>
            <a:off x="1691680" y="3284984"/>
            <a:ext cx="5266055" cy="2581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093296"/>
            <a:ext cx="76328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* שימו לב, רק מורים שיש בידם  סיסמה של משרד החינוך והרשאה </a:t>
            </a:r>
            <a:r>
              <a:rPr lang="he-IL" dirty="0" smtClean="0"/>
              <a:t>להיכנס </a:t>
            </a:r>
            <a:r>
              <a:rPr lang="he-IL" dirty="0" smtClean="0"/>
              <a:t>לאתר אופק </a:t>
            </a:r>
            <a:r>
              <a:rPr lang="he-IL" dirty="0" err="1" smtClean="0"/>
              <a:t>מורשי</a:t>
            </a:r>
            <a:r>
              <a:rPr lang="he-IL" dirty="0" smtClean="0"/>
              <a:t> כניסה ל</a:t>
            </a:r>
            <a:r>
              <a:rPr lang="he-IL" b="1" dirty="0" smtClean="0"/>
              <a:t>סטודיו שלי</a:t>
            </a:r>
            <a:r>
              <a:rPr lang="he-IL" dirty="0" smtClean="0"/>
              <a:t>. למסלול היסודי יש הרשאה חינמית עד סוף אוגוסט.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80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84784"/>
            <a:ext cx="8159200" cy="5229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e-IL" sz="1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dirty="0" smtClean="0"/>
              <a:t>כותרת מזמינה;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dirty="0" smtClean="0"/>
              <a:t>פתיח המסביר מה כוללת היחידה;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dirty="0" smtClean="0"/>
              <a:t>שיר, פתגם או טקסט </a:t>
            </a:r>
            <a:r>
              <a:rPr lang="he-IL" sz="2400" dirty="0" err="1" smtClean="0"/>
              <a:t>מידעי</a:t>
            </a:r>
            <a:r>
              <a:rPr lang="he-IL" sz="2400" dirty="0" smtClean="0"/>
              <a:t>;  </a:t>
            </a:r>
            <a:endParaRPr lang="he-IL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dirty="0" smtClean="0"/>
              <a:t>שאלות מסוגים שונים;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400" dirty="0" smtClean="0"/>
              <a:t>מטלה פתוחה למשלוח במייל לסיכום.</a:t>
            </a:r>
            <a:endParaRPr lang="he-IL" sz="24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הצעה למבנה </a:t>
            </a:r>
            <a:r>
              <a:rPr lang="he-IL" b="1" dirty="0" smtClean="0">
                <a:solidFill>
                  <a:schemeClr val="bg1"/>
                </a:solidFill>
              </a:rPr>
              <a:t>יחידת הוראה  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e-IL" b="1" dirty="0" smtClean="0"/>
              <a:t> </a:t>
            </a:r>
            <a:endParaRPr lang="he-I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dirty="0" smtClean="0"/>
              <a:t>פתחו ועיינו ב</a:t>
            </a:r>
            <a:r>
              <a:rPr lang="he-IL" dirty="0" smtClean="0">
                <a:hlinkClick r:id="rId2"/>
              </a:rPr>
              <a:t>יחידה לדוגמה </a:t>
            </a:r>
            <a:r>
              <a:rPr lang="he-IL" dirty="0" smtClean="0"/>
              <a:t>המתמקדת באביב.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יחידת הוראה לדוגמה 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6" name="תמונה 5"/>
          <p:cNvPicPr/>
          <p:nvPr/>
        </p:nvPicPr>
        <p:blipFill rotWithShape="1">
          <a:blip r:embed="rId3"/>
          <a:srcRect l="50756" t="9647" r="1" b="47427"/>
          <a:stretch/>
        </p:blipFill>
        <p:spPr bwMode="auto">
          <a:xfrm>
            <a:off x="1547664" y="2852936"/>
            <a:ext cx="5688632" cy="3090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78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להקלדת מלל יש להוסיף עמוד. בתוך </a:t>
            </a:r>
            <a:r>
              <a:rPr lang="he-IL" sz="2400" dirty="0" smtClean="0"/>
              <a:t>העמוד אפשר לשלב </a:t>
            </a:r>
            <a:r>
              <a:rPr lang="he-IL" sz="2400" dirty="0" smtClean="0"/>
              <a:t> </a:t>
            </a:r>
            <a:r>
              <a:rPr lang="he-IL" sz="2400" dirty="0"/>
              <a:t>גם תמונה</a:t>
            </a:r>
            <a:r>
              <a:rPr lang="he-IL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להקלדת שאלה יש </a:t>
            </a:r>
            <a:r>
              <a:rPr lang="he-IL" sz="2400" dirty="0" smtClean="0"/>
              <a:t> ללחוץ על "הוספת שאלה" ולבחור את סוג  השאלה הרצוי.</a:t>
            </a:r>
            <a:endParaRPr lang="he-IL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 smtClean="0"/>
              <a:t>לאחר סיום אפשר לשנות את סדר השאלות על ידי גרירה.</a:t>
            </a:r>
            <a:endParaRPr lang="he-IL" sz="2400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טיפים להכנת היחידה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59698"/>
            <a:ext cx="1944216" cy="235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1"/>
                </a:solidFill>
              </a:rPr>
              <a:t>לתיקונים ועריכה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772816"/>
            <a:ext cx="6251932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dirty="0" smtClean="0"/>
              <a:t>כדי לשוב ולצפות ביחידה לאחר שיצאתם מהאתר יש להיכנס לאופק יסודי ל"</a:t>
            </a:r>
            <a:r>
              <a:rPr lang="he-IL" sz="2200" b="1" dirty="0" smtClean="0"/>
              <a:t>מאגר</a:t>
            </a:r>
            <a:r>
              <a:rPr lang="he-IL" sz="2200" dirty="0" smtClean="0"/>
              <a:t>"; 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 </a:t>
            </a:r>
            <a:r>
              <a:rPr lang="he-IL" sz="2200" dirty="0" smtClean="0"/>
              <a:t>   ללחוץ לקבלת </a:t>
            </a:r>
            <a:r>
              <a:rPr lang="he-IL" sz="2200" b="1" dirty="0" smtClean="0"/>
              <a:t>מאגר אישי</a:t>
            </a:r>
            <a:r>
              <a:rPr lang="he-IL" sz="22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he-IL" sz="2200" dirty="0"/>
              <a:t> </a:t>
            </a:r>
            <a:r>
              <a:rPr lang="he-IL" sz="2200" dirty="0" smtClean="0"/>
              <a:t>    ללחוץ להופעת </a:t>
            </a:r>
            <a:r>
              <a:rPr lang="he-IL" sz="2200" b="1" dirty="0" smtClean="0"/>
              <a:t>תיקיות;</a:t>
            </a:r>
            <a:r>
              <a:rPr lang="he-IL" sz="2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he-IL" sz="2200" dirty="0" smtClean="0"/>
              <a:t>     ללחוץ לתצוגה של </a:t>
            </a:r>
            <a:r>
              <a:rPr lang="he-IL" sz="2200" b="1" dirty="0" smtClean="0"/>
              <a:t>היחידה</a:t>
            </a:r>
            <a:r>
              <a:rPr lang="he-IL" sz="2200" dirty="0" smtClean="0"/>
              <a:t> שכתבתם.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dirty="0"/>
              <a:t>כדי להיכנס למצב </a:t>
            </a:r>
            <a:r>
              <a:rPr lang="he-IL" sz="2200" b="1" dirty="0" smtClean="0"/>
              <a:t>עריכה </a:t>
            </a:r>
            <a:r>
              <a:rPr lang="he-IL" sz="2200" dirty="0" smtClean="0"/>
              <a:t>יש </a:t>
            </a:r>
            <a:r>
              <a:rPr lang="he-IL" sz="2200" dirty="0" smtClean="0"/>
              <a:t>ללחוץ </a:t>
            </a:r>
            <a:r>
              <a:rPr lang="he-IL" sz="2200" dirty="0"/>
              <a:t>מימין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dirty="0" smtClean="0"/>
              <a:t>לתיקון </a:t>
            </a:r>
            <a:r>
              <a:rPr lang="he-IL" sz="2200" dirty="0" smtClean="0"/>
              <a:t>שאלה או עמוד טקסט יש ללחוץ על ה</a:t>
            </a:r>
            <a:r>
              <a:rPr lang="he-IL" sz="2200" b="1" dirty="0" smtClean="0"/>
              <a:t>עיפרון </a:t>
            </a:r>
            <a:r>
              <a:rPr lang="he-IL" sz="2200" dirty="0" smtClean="0"/>
              <a:t>למעלה משמאל.  </a:t>
            </a:r>
            <a:r>
              <a:rPr lang="he-IL" sz="2200" dirty="0" smtClean="0"/>
              <a:t>                   </a:t>
            </a:r>
            <a:r>
              <a:rPr lang="he-IL" sz="2200" b="1" dirty="0" smtClean="0">
                <a:solidFill>
                  <a:srgbClr val="002060"/>
                </a:solidFill>
              </a:rPr>
              <a:t>בהצלחה!!!        </a:t>
            </a:r>
            <a:endParaRPr lang="he-IL" sz="2200" b="1" dirty="0">
              <a:solidFill>
                <a:srgbClr val="002060"/>
              </a:solidFill>
            </a:endParaRPr>
          </a:p>
        </p:txBody>
      </p:sp>
      <p:pic>
        <p:nvPicPr>
          <p:cNvPr id="10" name="תמונה 9"/>
          <p:cNvPicPr/>
          <p:nvPr/>
        </p:nvPicPr>
        <p:blipFill rotWithShape="1">
          <a:blip r:embed="rId2"/>
          <a:srcRect l="93147"/>
          <a:stretch/>
        </p:blipFill>
        <p:spPr bwMode="auto">
          <a:xfrm>
            <a:off x="513876" y="1556792"/>
            <a:ext cx="124981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מחבר חץ ישר 7"/>
          <p:cNvCxnSpPr/>
          <p:nvPr/>
        </p:nvCxnSpPr>
        <p:spPr>
          <a:xfrm flipH="1">
            <a:off x="1449980" y="2708920"/>
            <a:ext cx="3842100" cy="118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/>
          <p:nvPr/>
        </p:nvPicPr>
        <p:blipFill rotWithShape="1">
          <a:blip r:embed="rId3"/>
          <a:srcRect l="52043" t="30872" r="45934" b="66316"/>
          <a:stretch/>
        </p:blipFill>
        <p:spPr bwMode="auto">
          <a:xfrm>
            <a:off x="3371030" y="4361780"/>
            <a:ext cx="523875" cy="409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4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229</Words>
  <Application>Microsoft Office PowerPoint</Application>
  <PresentationFormat>‫הצגה על המסך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ערכת נושא Office</vt:lpstr>
      <vt:lpstr>הנחיות להכנת יחידת לימוד ב"סטודיו שלי" ויחידה אביבית לדוגמה</vt:lpstr>
      <vt:lpstr>יתרונות "הסטודיו שלי"*  אופק - מט"ח</vt:lpstr>
      <vt:lpstr>הצעה למבנה יחידת הוראה  </vt:lpstr>
      <vt:lpstr>יחידת הוראה לדוגמה </vt:lpstr>
      <vt:lpstr>טיפים להכנת היחידה</vt:lpstr>
      <vt:lpstr>לתיקונים ועריכה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ספרון דיגיטלי: למה זה טוב? איך יוצרים? וגם דוגמה להמחשה</dc:title>
  <dc:creator>Orna</dc:creator>
  <cp:lastModifiedBy>Orna</cp:lastModifiedBy>
  <cp:revision>28</cp:revision>
  <dcterms:created xsi:type="dcterms:W3CDTF">2020-03-31T12:23:47Z</dcterms:created>
  <dcterms:modified xsi:type="dcterms:W3CDTF">2020-04-05T05:33:04Z</dcterms:modified>
</cp:coreProperties>
</file>